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4" r:id="rId6"/>
    <p:sldId id="260" r:id="rId7"/>
    <p:sldId id="262" r:id="rId8"/>
    <p:sldId id="266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ochi Hand" pitchFamily="2" charset="77"/>
      <p:regular r:id="rId14"/>
    </p:embeddedFont>
    <p:embeddedFont>
      <p:font typeface="Now" pitchFamily="2" charset="7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0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48" autoAdjust="0"/>
  </p:normalViewPr>
  <p:slideViewPr>
    <p:cSldViewPr>
      <p:cViewPr varScale="1">
        <p:scale>
          <a:sx n="60" d="100"/>
          <a:sy n="60" d="100"/>
        </p:scale>
        <p:origin x="200" y="8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sthasmac/Desktop/Pizza%20sales%20Analysis%20updat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sthasmac/Desktop/Pizza%20sales%20Analysis%20updat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sthasmac/Desktop/Pizza%20sales%20Analysis%20updat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[Pizza sales Analysis updated.xlsx]Insights!PivotTable12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% of sales by Pizza Category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8.3333333333333329E-2"/>
              <c:y val="-4.62962962962963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0.10555555555555556"/>
              <c:y val="-2.31481481481480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-6.3888888888888912E-2"/>
              <c:y val="9.259259259259242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-5.2777777777777805E-2"/>
              <c:y val="-5.555555555555560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8.3333333333333329E-2"/>
              <c:y val="-4.62962962962963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0.10555555555555556"/>
              <c:y val="-2.31481481481480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-6.3888888888888912E-2"/>
              <c:y val="9.259259259259242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-5.2777777777777805E-2"/>
              <c:y val="-5.555555555555560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8.3333333333333329E-2"/>
              <c:y val="-4.629629629629633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0.10555555555555556"/>
              <c:y val="-2.314814814814806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-6.3888888888888912E-2"/>
              <c:y val="9.259259259259242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-5.2777777777777805E-2"/>
              <c:y val="-5.555555555555560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Insights!$B$2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CE1B-4D42-9B92-196D9983646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CE1B-4D42-9B92-196D9983646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CE1B-4D42-9B92-196D9983646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7-CE1B-4D42-9B92-196D9983646F}"/>
              </c:ext>
            </c:extLst>
          </c:dPt>
          <c:dLbls>
            <c:dLbl>
              <c:idx val="0"/>
              <c:layout>
                <c:manualLayout>
                  <c:x val="8.3333333333333329E-2"/>
                  <c:y val="-4.629629629629633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1B-4D42-9B92-196D9983646F}"/>
                </c:ext>
              </c:extLst>
            </c:dLbl>
            <c:dLbl>
              <c:idx val="1"/>
              <c:layout>
                <c:manualLayout>
                  <c:x val="0.10555555555555556"/>
                  <c:y val="-2.3148148148148064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E1B-4D42-9B92-196D9983646F}"/>
                </c:ext>
              </c:extLst>
            </c:dLbl>
            <c:dLbl>
              <c:idx val="2"/>
              <c:layout>
                <c:manualLayout>
                  <c:x val="-6.3888888888888912E-2"/>
                  <c:y val="9.259259259259242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E1B-4D42-9B92-196D9983646F}"/>
                </c:ext>
              </c:extLst>
            </c:dLbl>
            <c:dLbl>
              <c:idx val="3"/>
              <c:layout>
                <c:manualLayout>
                  <c:x val="-5.2777777777777805E-2"/>
                  <c:y val="-5.55555555555556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E1B-4D42-9B92-196D998364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Insights!$A$3:$A$6</c:f>
              <c:strCache>
                <c:ptCount val="4"/>
                <c:pt idx="0">
                  <c:v>Chicken</c:v>
                </c:pt>
                <c:pt idx="1">
                  <c:v>Classic</c:v>
                </c:pt>
                <c:pt idx="2">
                  <c:v>Supreme</c:v>
                </c:pt>
                <c:pt idx="3">
                  <c:v>Veggie</c:v>
                </c:pt>
              </c:strCache>
            </c:strRef>
          </c:cat>
          <c:val>
            <c:numRef>
              <c:f>Insights!$B$3:$B$6</c:f>
              <c:numCache>
                <c:formatCode>0.00%</c:formatCode>
                <c:ptCount val="4"/>
                <c:pt idx="0">
                  <c:v>0.22243932538050185</c:v>
                </c:pt>
                <c:pt idx="1">
                  <c:v>0.29985602632661457</c:v>
                </c:pt>
                <c:pt idx="2">
                  <c:v>0.24222542163718636</c:v>
                </c:pt>
                <c:pt idx="3">
                  <c:v>0.23547922665569723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E1B-4D42-9B92-196D9983646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accent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[Pizza sales Analysis updated.xlsx]Insights!PivotTable13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% of Sales by Pizza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showDataLabelsRange val="1"/>
            </c:ext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3ED1743-0273-5A40-A13E-E2F558E5E91E}" type="CELLRANGE">
                  <a:rPr lang="en-GB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GB" baseline="0"/>
                  <a:t>, </a:t>
                </a:r>
                <a:fld id="{2DB1EFDF-7E03-654B-8EA8-FBE9B425C21E}" type="CATEGORYNAME">
                  <a:rPr lang="en-GB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endParaRPr lang="en-GB" baseline="0"/>
              </a:p>
            </c:rich>
          </c:tx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xForSave val="1"/>
              <c15:showDataLabelsRange val="1"/>
            </c:ext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AECCE45-81D3-1848-B769-BC5CB80017C4}" type="CELLRANGE">
                  <a:rPr lang="en-GB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GB" baseline="0"/>
                  <a:t>, </a:t>
                </a:r>
                <a:fld id="{3F0A8060-DCFB-FB43-A200-82EE5AD7B27E}" type="CATEGORYNAME">
                  <a:rPr lang="en-GB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endParaRPr lang="en-GB" baseline="0"/>
              </a:p>
            </c:rich>
          </c:tx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xForSave val="1"/>
              <c15:showDataLabelsRange val="1"/>
            </c:ext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219BFD9-FEC2-674B-94E7-9A2C71FC2AB6}" type="CELLRANGE">
                  <a:rPr lang="en-GB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r>
                  <a:rPr lang="en-GB" baseline="0"/>
                  <a:t>, </a:t>
                </a:r>
                <a:fld id="{A982278D-9B56-784B-93A8-EF5E63994752}" type="CATEGORYNAME">
                  <a:rPr lang="en-GB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[CATEGORY NAME]</a:t>
                </a:fld>
                <a:endParaRPr lang="en-GB" baseline="0"/>
              </a:p>
            </c:rich>
          </c:tx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xForSave val="1"/>
              <c15:showDataLabelsRange val="1"/>
            </c:ext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-0.12500000000000006"/>
              <c:y val="-3.7037037037037035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showDataLabelsRange val="1"/>
            </c:ext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0.1111111111111111"/>
              <c:y val="-4.6296296296296315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showDataLabelsRange val="1"/>
            </c:ext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showDataLabelsRange val="1"/>
            </c:ext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-0.12500000000000006"/>
              <c:y val="-3.7037037037037035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showDataLabelsRange val="1"/>
            </c:ext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0.1111111111111111"/>
              <c:y val="-4.6296296296296315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showDataLabelsRange val="1"/>
            </c:ext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showDataLabelsRange val="1"/>
            </c:ext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-0.12500000000000006"/>
              <c:y val="-3.7037037037037035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showDataLabelsRange val="1"/>
            </c:ext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c:spPr>
        <c:dLbl>
          <c:idx val="0"/>
          <c:layout>
            <c:manualLayout>
              <c:x val="0.1111111111111111"/>
              <c:y val="-4.6296296296296315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showDataLabelsRange val="1"/>
            </c:ext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5440031681702949E-2"/>
          <c:y val="0.25236919193639357"/>
          <c:w val="0.79771348293495137"/>
          <c:h val="0.71504555215172272"/>
        </c:manualLayout>
      </c:layout>
      <c:pie3DChart>
        <c:varyColors val="1"/>
        <c:ser>
          <c:idx val="0"/>
          <c:order val="0"/>
          <c:tx>
            <c:strRef>
              <c:f>Insights!$B$17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D4FE-1141-9AF8-B18FEED2C49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D4FE-1141-9AF8-B18FEED2C49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D4FE-1141-9AF8-B18FEED2C49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7-D4FE-1141-9AF8-B18FEED2C49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9-D4FE-1141-9AF8-B18FEED2C493}"/>
              </c:ext>
            </c:extLst>
          </c:dPt>
          <c:dLbls>
            <c:dLbl>
              <c:idx val="0"/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FE-1141-9AF8-B18FEED2C493}"/>
                </c:ext>
              </c:extLst>
            </c:dLbl>
            <c:dLbl>
              <c:idx val="1"/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FE-1141-9AF8-B18FEED2C493}"/>
                </c:ext>
              </c:extLst>
            </c:dLbl>
            <c:dLbl>
              <c:idx val="2"/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FE-1141-9AF8-B18FEED2C493}"/>
                </c:ext>
              </c:extLst>
            </c:dLbl>
            <c:dLbl>
              <c:idx val="3"/>
              <c:layout>
                <c:manualLayout>
                  <c:x val="-0.12500000000000006"/>
                  <c:y val="-3.703703703703703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D4FE-1141-9AF8-B18FEED2C493}"/>
                </c:ext>
              </c:extLst>
            </c:dLbl>
            <c:dLbl>
              <c:idx val="4"/>
              <c:layout>
                <c:manualLayout>
                  <c:x val="0.1111111111111111"/>
                  <c:y val="-4.629629629629631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D4FE-1141-9AF8-B18FEED2C493}"/>
                </c:ext>
              </c:extLst>
            </c:dLbl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DataLabelsRange val="1"/>
              </c:ext>
            </c:extLst>
          </c:dLbls>
          <c:cat>
            <c:strRef>
              <c:f>Insights!$A$18:$A$22</c:f>
              <c:strCache>
                <c:ptCount val="5"/>
                <c:pt idx="0">
                  <c:v>L</c:v>
                </c:pt>
                <c:pt idx="1">
                  <c:v>M</c:v>
                </c:pt>
                <c:pt idx="2">
                  <c:v>S</c:v>
                </c:pt>
                <c:pt idx="3">
                  <c:v>XL</c:v>
                </c:pt>
                <c:pt idx="4">
                  <c:v>XXL</c:v>
                </c:pt>
              </c:strCache>
            </c:strRef>
          </c:cat>
          <c:val>
            <c:numRef>
              <c:f>Insights!$B$18:$B$22</c:f>
              <c:numCache>
                <c:formatCode>0.000%</c:formatCode>
                <c:ptCount val="5"/>
                <c:pt idx="0">
                  <c:v>0.38103661044837517</c:v>
                </c:pt>
                <c:pt idx="1">
                  <c:v>0.31643356643356646</c:v>
                </c:pt>
                <c:pt idx="2">
                  <c:v>0.29076511723570547</c:v>
                </c:pt>
                <c:pt idx="3">
                  <c:v>1.1188811188811189E-2</c:v>
                </c:pt>
                <c:pt idx="4">
                  <c:v>5.7589469354175232E-4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4FE-1141-9AF8-B18FEED2C4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accent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[Pizza sales Analysis updated.xlsx]Insights!PivotTable14</c:name>
    <c:fmtId val="6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alpha val="88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1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4472C4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Insights!$L$2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4472C4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Insights!$K$3:$K$6</c:f>
              <c:strCache>
                <c:ptCount val="4"/>
                <c:pt idx="0">
                  <c:v>Chicken</c:v>
                </c:pt>
                <c:pt idx="1">
                  <c:v>Classic</c:v>
                </c:pt>
                <c:pt idx="2">
                  <c:v>Supreme</c:v>
                </c:pt>
                <c:pt idx="3">
                  <c:v>Veggie</c:v>
                </c:pt>
              </c:strCache>
            </c:strRef>
          </c:cat>
          <c:val>
            <c:numRef>
              <c:f>Insights!$L$3:$L$6</c:f>
              <c:numCache>
                <c:formatCode>General</c:formatCode>
                <c:ptCount val="4"/>
                <c:pt idx="0">
                  <c:v>10815</c:v>
                </c:pt>
                <c:pt idx="1">
                  <c:v>14579</c:v>
                </c:pt>
                <c:pt idx="2">
                  <c:v>11777</c:v>
                </c:pt>
                <c:pt idx="3">
                  <c:v>11449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99-AD42-A69E-56E34AEA530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425258479"/>
        <c:axId val="1274878783"/>
        <c:axId val="0"/>
      </c:bar3DChart>
      <c:catAx>
        <c:axId val="14252584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4878783"/>
        <c:crosses val="autoZero"/>
        <c:auto val="1"/>
        <c:lblAlgn val="ctr"/>
        <c:lblOffset val="100"/>
        <c:noMultiLvlLbl val="0"/>
      </c:catAx>
      <c:valAx>
        <c:axId val="127487878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2525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jpeg"/><Relationship Id="rId7" Type="http://schemas.openxmlformats.org/officeDocument/2006/relationships/image" Target="../media/image19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5.wdp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microsoft.com/office/2007/relationships/hdphoto" Target="../media/hdphoto5.wdp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6.png"/><Relationship Id="rId7" Type="http://schemas.openxmlformats.org/officeDocument/2006/relationships/image" Target="../media/image38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10" Type="http://schemas.openxmlformats.org/officeDocument/2006/relationships/chart" Target="../charts/chart3.xml"/><Relationship Id="rId4" Type="http://schemas.openxmlformats.org/officeDocument/2006/relationships/image" Target="../media/image35.png"/><Relationship Id="rId9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15.jpe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t="-9000" r="-3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559470" flipH="1">
            <a:off x="16140672" y="303131"/>
            <a:ext cx="1786417" cy="1746161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Freeform 9"/>
          <p:cNvSpPr/>
          <p:nvPr/>
        </p:nvSpPr>
        <p:spPr>
          <a:xfrm rot="280170">
            <a:off x="16881707" y="8543163"/>
            <a:ext cx="1256553" cy="1695504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2758407" y="8559814"/>
            <a:ext cx="5554402" cy="464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 dirty="0">
                <a:solidFill>
                  <a:srgbClr val="FFFFFF"/>
                </a:solidFill>
                <a:highlight>
                  <a:srgbClr val="FD900A"/>
                </a:highlight>
                <a:latin typeface="Bryndan Write Bold"/>
              </a:rPr>
              <a:t>By: Astha Singh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570B8-548E-CE2F-F1D4-BEF2FCE806F1}"/>
              </a:ext>
            </a:extLst>
          </p:cNvPr>
          <p:cNvSpPr txBox="1"/>
          <p:nvPr/>
        </p:nvSpPr>
        <p:spPr>
          <a:xfrm>
            <a:off x="2700670" y="5571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260966C8-C345-B69F-5CA1-3030DB30331E}"/>
              </a:ext>
            </a:extLst>
          </p:cNvPr>
          <p:cNvSpPr/>
          <p:nvPr/>
        </p:nvSpPr>
        <p:spPr>
          <a:xfrm>
            <a:off x="11799117" y="1748796"/>
            <a:ext cx="5257800" cy="698291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157" t="-92539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z="7200" b="1" dirty="0">
                <a:solidFill>
                  <a:srgbClr val="FD900A">
                    <a:alpha val="90202"/>
                  </a:srgbClr>
                </a:solidFill>
                <a:latin typeface="+mj-lt"/>
              </a:rPr>
              <a:t>Pizza Sales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7256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 t="-9277" b="-9277"/>
            </a:stretch>
          </a:blipFill>
        </p:spPr>
        <p:txBody>
          <a:bodyPr/>
          <a:lstStyle/>
          <a:p>
            <a:r>
              <a:rPr lang="en-US" dirty="0"/>
              <a:t>											``				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00800" y="1743591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>
                <a:solidFill>
                  <a:srgbClr val="FFFFFF"/>
                </a:solidFill>
                <a:latin typeface="Bryndan Write Bold"/>
              </a:rPr>
              <a:t>Objective	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2200" y="3662772"/>
            <a:ext cx="14401800" cy="314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Find out how many customers do we have each day? Are there any peak hours?</a:t>
            </a:r>
            <a:endParaRPr lang="en-IN" sz="3200" b="1" i="0" u="none" strike="noStrike" dirty="0">
              <a:solidFill>
                <a:schemeClr val="bg1"/>
              </a:solidFill>
              <a:effectLst/>
              <a:latin typeface="Noto Sans Symbols"/>
            </a:endParaRPr>
          </a:p>
          <a:p>
            <a:pPr algn="l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How many pizzas are typically in an order? Do we have any bestsellers?</a:t>
            </a:r>
            <a:endParaRPr lang="en-IN" sz="3200" b="1" i="0" u="none" strike="noStrike" dirty="0">
              <a:solidFill>
                <a:schemeClr val="bg1"/>
              </a:solidFill>
              <a:effectLst/>
              <a:latin typeface="Noto Sans Symbols"/>
            </a:endParaRPr>
          </a:p>
          <a:p>
            <a:pPr algn="l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How much money did we make this year? Can we identify any seasonality in the sales?</a:t>
            </a:r>
            <a:endParaRPr lang="en-IN" sz="3200" b="1" i="0" u="none" strike="noStrike" dirty="0">
              <a:solidFill>
                <a:schemeClr val="bg1"/>
              </a:solidFill>
              <a:effectLst/>
              <a:latin typeface="Noto Sans Symbols"/>
            </a:endParaRPr>
          </a:p>
          <a:p>
            <a:pPr algn="l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2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Are there any pizzas we should take off the menu, or any promotions we could leverage?</a:t>
            </a:r>
            <a:endParaRPr lang="en-IN" sz="3200" b="1" i="0" u="none" strike="noStrike" dirty="0">
              <a:solidFill>
                <a:schemeClr val="bg1"/>
              </a:solidFill>
              <a:effectLst/>
              <a:latin typeface="Noto Sans Symbols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3226868" y="762482"/>
            <a:ext cx="1665386" cy="1567996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0727121">
            <a:off x="450060" y="7565760"/>
            <a:ext cx="2910835" cy="2134827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 descr="Pizza">
            <a:extLst>
              <a:ext uri="{FF2B5EF4-FFF2-40B4-BE49-F238E27FC236}">
                <a16:creationId xmlns:a16="http://schemas.microsoft.com/office/drawing/2014/main" id="{BAD62693-0515-C307-6D60-A34FBE3D21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2815641">
            <a:off x="1079276" y="593277"/>
            <a:ext cx="3147015" cy="31470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7E3645-0864-82C5-2507-D04DF69D57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7351973"/>
            <a:ext cx="2960755" cy="2960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066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r>
              <a:rPr lang="en-US" dirty="0"/>
              <a:t>			`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5ACE5A-AF65-D0CF-C626-5C8A65CC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175" y="-10668"/>
            <a:ext cx="5934075" cy="103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8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0" y="7938140"/>
            <a:ext cx="56388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On an average we have </a:t>
            </a:r>
            <a:r>
              <a:rPr lang="en-IN" sz="2800" b="1" i="0" u="none" strike="noStrike" dirty="0">
                <a:solidFill>
                  <a:srgbClr val="FFC000"/>
                </a:solidFill>
                <a:effectLst/>
                <a:latin typeface="Times New Roman" panose="02020603050405020304" pitchFamily="18" charset="0"/>
              </a:rPr>
              <a:t>136 customers</a:t>
            </a:r>
            <a:r>
              <a:rPr lang="en-IN" sz="2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per day &amp; there are two peak hours </a:t>
            </a:r>
            <a:r>
              <a:rPr lang="en-IN" sz="2800" b="1" i="0" u="none" strike="noStrike" dirty="0">
                <a:solidFill>
                  <a:srgbClr val="FFC000"/>
                </a:solidFill>
                <a:effectLst/>
                <a:latin typeface="Times New Roman" panose="02020603050405020304" pitchFamily="18" charset="0"/>
              </a:rPr>
              <a:t>12:00 PM to 1:00 PM </a:t>
            </a:r>
            <a:r>
              <a:rPr lang="en-IN" sz="2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&amp; </a:t>
            </a:r>
            <a:r>
              <a:rPr lang="en-IN" sz="2800" b="1" i="0" u="none" strike="noStrike" dirty="0">
                <a:solidFill>
                  <a:srgbClr val="FFC000"/>
                </a:solidFill>
                <a:effectLst/>
                <a:latin typeface="Times New Roman" panose="02020603050405020304" pitchFamily="18" charset="0"/>
              </a:rPr>
              <a:t>5:00 PM to 6:00 PM.</a:t>
            </a:r>
            <a:r>
              <a:rPr lang="en-IN" sz="2800" dirty="0">
                <a:solidFill>
                  <a:schemeClr val="bg1"/>
                </a:solidFill>
              </a:rPr>
              <a:t>		</a:t>
            </a:r>
            <a:endParaRPr lang="en-US" sz="2800" dirty="0">
              <a:solidFill>
                <a:schemeClr val="bg1"/>
              </a:solidFill>
              <a:latin typeface="Now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A9DC4B-4BCE-D3AF-A5FD-92617FFC7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37697"/>
            <a:ext cx="10210800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D27CA-D91D-4F2C-169F-06CF021281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800100"/>
            <a:ext cx="102108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9343"/>
            <a:ext cx="18288000" cy="1043501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r>
              <a:rPr lang="en-US"/>
              <a:t>			`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5ACE5A-AF65-D0CF-C626-5C8A65CC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175" y="-10668"/>
            <a:ext cx="5934075" cy="103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724ED8-8FAE-BBEA-8CEA-68047BF6E3F9}"/>
              </a:ext>
            </a:extLst>
          </p:cNvPr>
          <p:cNvSpPr txBox="1"/>
          <p:nvPr/>
        </p:nvSpPr>
        <p:spPr>
          <a:xfrm>
            <a:off x="6570441" y="1734144"/>
            <a:ext cx="11075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0" i="0" u="none" strike="noStrike" dirty="0">
                <a:solidFill>
                  <a:srgbClr val="FD900A"/>
                </a:solidFill>
                <a:effectLst/>
                <a:latin typeface="Times New Roman" panose="02020603050405020304" pitchFamily="18" charset="0"/>
              </a:rPr>
              <a:t>We have 3 pizza are typically in an order and </a:t>
            </a:r>
            <a:r>
              <a:rPr lang="en-IN" sz="32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BIG_MEAT_S </a:t>
            </a:r>
            <a:r>
              <a:rPr lang="en-IN" sz="3200" b="0" i="0" u="none" strike="noStrike" dirty="0">
                <a:solidFill>
                  <a:srgbClr val="FD900A"/>
                </a:solidFill>
                <a:effectLst/>
                <a:latin typeface="Times New Roman" panose="02020603050405020304" pitchFamily="18" charset="0"/>
              </a:rPr>
              <a:t>is the bestseller</a:t>
            </a:r>
            <a:endParaRPr lang="en-IN" sz="3200" b="0" i="0" u="none" strike="noStrike" dirty="0">
              <a:solidFill>
                <a:srgbClr val="FD900A"/>
              </a:solidFill>
              <a:effectLst/>
              <a:latin typeface="Noto Sans Symbols"/>
            </a:endParaRPr>
          </a:p>
          <a:p>
            <a:pPr algn="ctr"/>
            <a:endParaRPr lang="en-US" sz="3200" dirty="0">
              <a:solidFill>
                <a:srgbClr val="FD900A"/>
              </a:solidFill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6934200" y="748722"/>
            <a:ext cx="9905999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4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How Many Pizzas are typically in an Order?</a:t>
            </a:r>
            <a:endParaRPr lang="en-US" sz="4000" dirty="0">
              <a:solidFill>
                <a:schemeClr val="bg1"/>
              </a:solidFill>
              <a:latin typeface="Now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DD3F10-FCE6-D2F2-B953-713DE73BCD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467099"/>
            <a:ext cx="11506200" cy="4562149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615C1C-DCA1-3113-A8EC-97C9ED76EA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064014">
            <a:off x="16794552" y="557773"/>
            <a:ext cx="1295330" cy="1165797"/>
          </a:xfrm>
          <a:prstGeom prst="rect">
            <a:avLst/>
          </a:prstGeom>
          <a:effectLst>
            <a:glow rad="127000">
              <a:schemeClr val="bg1"/>
            </a:glow>
            <a:outerShdw blurRad="50800" dist="50800" algn="ctr" rotWithShape="0">
              <a:schemeClr val="bg1">
                <a:alpha val="4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81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7338353" y="-1030596"/>
            <a:ext cx="8268270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800" b="0" i="0" u="none" strike="noStrike" dirty="0">
              <a:solidFill>
                <a:srgbClr val="3F3F3F"/>
              </a:solidFill>
              <a:effectLst/>
              <a:latin typeface="Noto Sans Symbol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326711" y="709416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53200" y="1344156"/>
            <a:ext cx="9838576" cy="139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IN" sz="4000" b="1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much money did we make this year? Can we identify any seasonality in the sales?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3FF04-6FE2-AE43-122F-21B0D314DD16}"/>
              </a:ext>
            </a:extLst>
          </p:cNvPr>
          <p:cNvSpPr txBox="1"/>
          <p:nvPr/>
        </p:nvSpPr>
        <p:spPr>
          <a:xfrm>
            <a:off x="7214980" y="3179152"/>
            <a:ext cx="8272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</a:t>
            </a:r>
            <a:r>
              <a:rPr lang="en-IN" sz="2800" b="1" i="0" u="none" strike="noStrike" dirty="0">
                <a:solidFill>
                  <a:srgbClr val="3F3F3F"/>
                </a:solidFill>
                <a:effectLst/>
                <a:latin typeface="Times New Roman" panose="02020603050405020304" pitchFamily="18" charset="0"/>
              </a:rPr>
              <a:t>We made this year </a:t>
            </a:r>
            <a:r>
              <a:rPr lang="en-IN" sz="2800" b="1" i="0" u="none" strike="noStrike" dirty="0">
                <a:solidFill>
                  <a:srgbClr val="FD900A"/>
                </a:solidFill>
                <a:effectLst/>
                <a:latin typeface="Times New Roman" panose="02020603050405020304" pitchFamily="18" charset="0"/>
              </a:rPr>
              <a:t>$ 817,805.70 </a:t>
            </a:r>
            <a:r>
              <a:rPr lang="en-IN" sz="2800" b="1" i="0" u="none" strike="noStrike" dirty="0">
                <a:solidFill>
                  <a:srgbClr val="3F3F3F"/>
                </a:solidFill>
                <a:effectLst/>
                <a:latin typeface="Times New Roman" panose="02020603050405020304" pitchFamily="18" charset="0"/>
              </a:rPr>
              <a:t>amount of money.</a:t>
            </a:r>
            <a:endParaRPr lang="en-IN" sz="2800" b="1" i="0" u="none" strike="noStrike" dirty="0">
              <a:solidFill>
                <a:srgbClr val="3F3F3F"/>
              </a:solidFill>
              <a:effectLst/>
              <a:latin typeface="Noto Sans Symbols"/>
            </a:endParaRPr>
          </a:p>
          <a:p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60AEDB-7776-7F56-B349-99E4AAE82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36" y="4273595"/>
            <a:ext cx="12346104" cy="500122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3A4DEEB-581F-B9F8-9C33-256E824E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1979" y="1"/>
            <a:ext cx="593407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214" y="3343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98867" y="721776"/>
            <a:ext cx="1393649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IN" sz="4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Are there any pizzas we should take off the menu, or any promotions we could leverage?</a:t>
            </a:r>
            <a:br>
              <a:rPr lang="en-IN" sz="4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br>
              <a:rPr lang="en-IN" sz="4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br>
              <a:rPr lang="en-IN" sz="40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endParaRPr lang="en-IN" sz="4000" b="1" i="0" u="none" strike="noStrike" dirty="0">
              <a:solidFill>
                <a:schemeClr val="bg1"/>
              </a:solidFill>
              <a:effectLst/>
              <a:latin typeface="Noto Sans Symbol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89808" y="2705101"/>
            <a:ext cx="7430191" cy="7240424"/>
          </a:xfrm>
          <a:custGeom>
            <a:avLst/>
            <a:gdLst/>
            <a:ahLst/>
            <a:cxnLst/>
            <a:rect l="l" t="t" r="r" b="b"/>
            <a:pathLst>
              <a:path w="4368814" h="6019297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55779" b="-4426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91449" y="3799542"/>
            <a:ext cx="6582649" cy="5909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200" b="1" i="0" u="none" strike="noStrike" dirty="0">
                <a:solidFill>
                  <a:srgbClr val="3F3F3F"/>
                </a:solidFill>
                <a:effectLst/>
                <a:latin typeface="Times New Roman" panose="02020603050405020304" pitchFamily="18" charset="0"/>
              </a:rPr>
              <a:t>We can take off the pizza from the menu is : </a:t>
            </a:r>
            <a:r>
              <a:rPr lang="en-IN" sz="3200" b="1" i="0" u="none" strike="noStrike" dirty="0" err="1">
                <a:solidFill>
                  <a:srgbClr val="FFC000"/>
                </a:solidFill>
                <a:effectLst/>
                <a:latin typeface="Times New Roman" panose="02020603050405020304" pitchFamily="18" charset="0"/>
              </a:rPr>
              <a:t>the_greek_xxl</a:t>
            </a:r>
            <a:r>
              <a:rPr lang="en-IN" sz="3200" b="1" i="0" u="none" strike="noStrike" dirty="0">
                <a:solidFill>
                  <a:srgbClr val="FFC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3200" b="1" i="0" u="none" strike="noStrike" dirty="0">
              <a:solidFill>
                <a:srgbClr val="FFC000"/>
              </a:solidFill>
              <a:effectLst/>
              <a:latin typeface="Times New Roman" panose="02020603050405020304" pitchFamily="18" charset="0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3F3F3F"/>
                </a:solidFill>
                <a:latin typeface="Times New Roman" panose="02020603050405020304" pitchFamily="18" charset="0"/>
              </a:rPr>
              <a:t>Reason is It is the </a:t>
            </a:r>
            <a:r>
              <a:rPr lang="en-IN" sz="3200" b="1" i="0" u="none" strike="noStrike" dirty="0">
                <a:solidFill>
                  <a:srgbClr val="FFC000"/>
                </a:solidFill>
                <a:effectLst/>
                <a:latin typeface="Times New Roman" panose="02020603050405020304" pitchFamily="18" charset="0"/>
              </a:rPr>
              <a:t>lowest ordered</a:t>
            </a:r>
            <a:r>
              <a:rPr lang="en-IN" sz="3200" b="1" i="0" u="none" strike="noStrike" dirty="0">
                <a:solidFill>
                  <a:srgbClr val="3F3F3F"/>
                </a:solidFill>
                <a:effectLst/>
                <a:latin typeface="Times New Roman" panose="02020603050405020304" pitchFamily="18" charset="0"/>
              </a:rPr>
              <a:t> pizza in that year 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endParaRPr lang="en-IN" sz="3200" b="1" i="0" u="none" strike="noStrike" dirty="0">
              <a:solidFill>
                <a:srgbClr val="3F3F3F"/>
              </a:solidFill>
              <a:effectLst/>
              <a:latin typeface="Times New Roman" panose="02020603050405020304" pitchFamily="18" charset="0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3200" b="1" i="0" u="none" strike="noStrike" dirty="0">
                <a:solidFill>
                  <a:srgbClr val="3F3F3F"/>
                </a:solidFill>
                <a:effectLst/>
                <a:latin typeface="Times New Roman" panose="02020603050405020304" pitchFamily="18" charset="0"/>
              </a:rPr>
              <a:t>Since the Summer season already saw the largest pizza sales and the Monsoon season saw the lowest pizza sales, so </a:t>
            </a:r>
            <a:r>
              <a:rPr lang="en-IN" sz="3200" b="1" i="0" u="none" strike="noStrike" dirty="0">
                <a:solidFill>
                  <a:srgbClr val="FFC000"/>
                </a:solidFill>
                <a:effectLst/>
                <a:latin typeface="Times New Roman" panose="02020603050405020304" pitchFamily="18" charset="0"/>
              </a:rPr>
              <a:t>we can provide a seasonal discount or special offers according to season.</a:t>
            </a:r>
            <a:endParaRPr lang="en-IN" sz="3200" b="1" i="0" u="none" strike="noStrike" dirty="0">
              <a:solidFill>
                <a:srgbClr val="FFC000"/>
              </a:solidFill>
              <a:effectLst/>
              <a:latin typeface="Noto Sans Symbol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72287" y="3431430"/>
            <a:ext cx="1955253" cy="99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-1880157" y="-145906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ECE022-2A68-22CC-8BCD-EC313BA0C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434" y="3979894"/>
            <a:ext cx="9074150" cy="3830605"/>
          </a:xfrm>
          <a:prstGeom prst="rect">
            <a:avLst/>
          </a:prstGeom>
          <a:scene3d>
            <a:camera prst="orthographicFront"/>
            <a:lightRig rig="threePt" dir="t"/>
          </a:scene3d>
          <a:sp3d contourW="12700">
            <a:contourClr>
              <a:schemeClr val="accent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43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63931" y="764625"/>
            <a:ext cx="9705260" cy="1147434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</p:sp>
      <p:sp>
        <p:nvSpPr>
          <p:cNvPr id="4" name="Freeform 4"/>
          <p:cNvSpPr/>
          <p:nvPr/>
        </p:nvSpPr>
        <p:spPr>
          <a:xfrm rot="-3026566">
            <a:off x="3069006" y="195830"/>
            <a:ext cx="1621986" cy="719191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07776" y="457992"/>
            <a:ext cx="7840942" cy="128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2"/>
              </a:lnSpc>
            </a:pPr>
            <a:r>
              <a:rPr lang="en-US" sz="4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insights</a:t>
            </a:r>
          </a:p>
        </p:txBody>
      </p:sp>
      <p:sp>
        <p:nvSpPr>
          <p:cNvPr id="6" name="Freeform 6"/>
          <p:cNvSpPr/>
          <p:nvPr/>
        </p:nvSpPr>
        <p:spPr>
          <a:xfrm rot="3383772">
            <a:off x="13913598" y="276424"/>
            <a:ext cx="1275486" cy="91325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4456CB8-269F-DC08-B1EB-1B02098907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165497"/>
              </p:ext>
            </p:extLst>
          </p:nvPr>
        </p:nvGraphicFramePr>
        <p:xfrm>
          <a:off x="533400" y="2218692"/>
          <a:ext cx="9972134" cy="3276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8997C99-3C53-BD69-9934-750DC4A40E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249501"/>
              </p:ext>
            </p:extLst>
          </p:nvPr>
        </p:nvGraphicFramePr>
        <p:xfrm>
          <a:off x="533400" y="5793572"/>
          <a:ext cx="9972134" cy="3728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44F9A98-226F-7AE0-AFA2-B59E03405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319506"/>
              </p:ext>
            </p:extLst>
          </p:nvPr>
        </p:nvGraphicFramePr>
        <p:xfrm>
          <a:off x="11353800" y="2006382"/>
          <a:ext cx="6629399" cy="709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295</Words>
  <Application>Microsoft Macintosh PowerPoint</Application>
  <PresentationFormat>Custom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Bryndan Write Bold</vt:lpstr>
      <vt:lpstr>Arial</vt:lpstr>
      <vt:lpstr>Gochi Hand</vt:lpstr>
      <vt:lpstr>Now</vt:lpstr>
      <vt:lpstr>Times New Roman</vt:lpstr>
      <vt:lpstr>Calibri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Doodle Group Project Presentation</dc:title>
  <cp:lastModifiedBy>Astha Singh</cp:lastModifiedBy>
  <cp:revision>2</cp:revision>
  <dcterms:created xsi:type="dcterms:W3CDTF">2006-08-16T00:00:00Z</dcterms:created>
  <dcterms:modified xsi:type="dcterms:W3CDTF">2023-09-30T12:00:17Z</dcterms:modified>
  <dc:identifier>DAFv6Qpf_bc</dc:identifier>
</cp:coreProperties>
</file>